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88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1805AAF-8186-4E92-9E55-0F0DCA5AE20B}" type="datetimeFigureOut">
              <a:rPr lang="ru-RU" smtClean="0"/>
              <a:t>18.06.2019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C04F516-86B7-4618-997B-14FD990FFE9C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05AAF-8186-4E92-9E55-0F0DCA5AE20B}" type="datetimeFigureOut">
              <a:rPr lang="ru-RU" smtClean="0"/>
              <a:t>18.06.2019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4F516-86B7-4618-997B-14FD990FFE9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61805AAF-8186-4E92-9E55-0F0DCA5AE20B}" type="datetimeFigureOut">
              <a:rPr lang="ru-RU" smtClean="0"/>
              <a:t>18.06.2019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C04F516-86B7-4618-997B-14FD990FFE9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05AAF-8186-4E92-9E55-0F0DCA5AE20B}" type="datetimeFigureOut">
              <a:rPr lang="ru-RU" smtClean="0"/>
              <a:t>18.06.2019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4F516-86B7-4618-997B-14FD990FFE9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1805AAF-8186-4E92-9E55-0F0DCA5AE20B}" type="datetimeFigureOut">
              <a:rPr lang="ru-RU" smtClean="0"/>
              <a:t>18.06.2019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AC04F516-86B7-4618-997B-14FD990FFE9C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05AAF-8186-4E92-9E55-0F0DCA5AE20B}" type="datetimeFigureOut">
              <a:rPr lang="ru-RU" smtClean="0"/>
              <a:t>18.06.2019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4F516-86B7-4618-997B-14FD990FFE9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05AAF-8186-4E92-9E55-0F0DCA5AE20B}" type="datetimeFigureOut">
              <a:rPr lang="ru-RU" smtClean="0"/>
              <a:t>18.06.2019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4F516-86B7-4618-997B-14FD990FFE9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05AAF-8186-4E92-9E55-0F0DCA5AE20B}" type="datetimeFigureOut">
              <a:rPr lang="ru-RU" smtClean="0"/>
              <a:t>18.06.2019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4F516-86B7-4618-997B-14FD990FFE9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1805AAF-8186-4E92-9E55-0F0DCA5AE20B}" type="datetimeFigureOut">
              <a:rPr lang="ru-RU" smtClean="0"/>
              <a:t>18.06.2019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4F516-86B7-4618-997B-14FD990FFE9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05AAF-8186-4E92-9E55-0F0DCA5AE20B}" type="datetimeFigureOut">
              <a:rPr lang="ru-RU" smtClean="0"/>
              <a:t>18.06.2019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4F516-86B7-4618-997B-14FD990FFE9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05AAF-8186-4E92-9E55-0F0DCA5AE20B}" type="datetimeFigureOut">
              <a:rPr lang="ru-RU" smtClean="0"/>
              <a:t>18.06.2019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4F516-86B7-4618-997B-14FD990FFE9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61805AAF-8186-4E92-9E55-0F0DCA5AE20B}" type="datetimeFigureOut">
              <a:rPr lang="ru-RU" smtClean="0"/>
              <a:t>18.06.2019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C04F516-86B7-4618-997B-14FD990FFE9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381596" cy="2868168"/>
          </a:xfrm>
        </p:spPr>
        <p:txBody>
          <a:bodyPr/>
          <a:lstStyle/>
          <a:p>
            <a:r>
              <a:rPr lang="ru-RU" dirty="0" smtClean="0"/>
              <a:t>Урок внеклассного чтения </a:t>
            </a:r>
            <a:br>
              <a:rPr lang="ru-RU" dirty="0" smtClean="0"/>
            </a:br>
            <a:r>
              <a:rPr lang="ru-RU" dirty="0" smtClean="0"/>
              <a:t>в 4 «А» классе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43808" y="3501008"/>
            <a:ext cx="5904656" cy="1101248"/>
          </a:xfrm>
        </p:spPr>
        <p:txBody>
          <a:bodyPr>
            <a:normAutofit fontScale="25000" lnSpcReduction="20000"/>
          </a:bodyPr>
          <a:lstStyle/>
          <a:p>
            <a:r>
              <a:rPr lang="ru-RU" sz="12800" dirty="0" smtClean="0"/>
              <a:t>Тема: »Ты навсегда в ответе за тех, кого приручил» </a:t>
            </a:r>
          </a:p>
          <a:p>
            <a:endParaRPr lang="ru-RU" sz="12800" dirty="0"/>
          </a:p>
          <a:p>
            <a:r>
              <a:rPr lang="ru-RU" sz="9600" dirty="0" smtClean="0"/>
              <a:t>«Две жестокости» –притча по </a:t>
            </a:r>
            <a:r>
              <a:rPr lang="ru-RU" sz="9600" dirty="0" err="1" smtClean="0"/>
              <a:t>М.Мейстеру</a:t>
            </a:r>
            <a:r>
              <a:rPr lang="ru-RU" sz="9600" dirty="0" smtClean="0"/>
              <a:t>;</a:t>
            </a:r>
          </a:p>
          <a:p>
            <a:r>
              <a:rPr lang="ru-RU" sz="9600" dirty="0" smtClean="0"/>
              <a:t> «Маленький принц» сказка Антуана де </a:t>
            </a:r>
            <a:r>
              <a:rPr lang="ru-RU" sz="9600" dirty="0" err="1" smtClean="0"/>
              <a:t>Сент</a:t>
            </a:r>
            <a:r>
              <a:rPr lang="ru-RU" sz="9600" dirty="0" smtClean="0"/>
              <a:t> Экзюпери; </a:t>
            </a:r>
          </a:p>
          <a:p>
            <a:r>
              <a:rPr lang="ru-RU" sz="9600" dirty="0" smtClean="0"/>
              <a:t>«Ромашка и роза» басня С.В. Михалкова</a:t>
            </a:r>
            <a:r>
              <a:rPr lang="ru-RU" dirty="0" smtClean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2597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Тип урока: Обобщение знаний и умений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Цель: проанализировать и обобщить данные произведения;</a:t>
            </a:r>
          </a:p>
          <a:p>
            <a:r>
              <a:rPr lang="ru-RU" dirty="0" smtClean="0"/>
              <a:t> развивать умения доказывать  с помощью аргументов, сравнивать  произведения , мысли, поступки и действия главных героев; формулировать выводы;</a:t>
            </a:r>
          </a:p>
          <a:p>
            <a:pPr lvl="3"/>
            <a:r>
              <a:rPr lang="ru-RU" dirty="0" smtClean="0"/>
              <a:t>Создавать собственные тексты (</a:t>
            </a:r>
            <a:r>
              <a:rPr lang="ru-RU" dirty="0" err="1" smtClean="0"/>
              <a:t>синквейны</a:t>
            </a:r>
            <a:r>
              <a:rPr lang="ru-RU" dirty="0" smtClean="0"/>
              <a:t>) по заданной теме;</a:t>
            </a:r>
          </a:p>
          <a:p>
            <a:r>
              <a:rPr lang="ru-RU" dirty="0" smtClean="0"/>
              <a:t>Учитывать мнения каждого человека в группе и доброжелательное отношение друг к другу.</a:t>
            </a:r>
          </a:p>
        </p:txBody>
      </p:sp>
    </p:spTree>
    <p:extLst>
      <p:ext uri="{BB962C8B-B14F-4D97-AF65-F5344CB8AC3E}">
        <p14:creationId xmlns:p14="http://schemas.microsoft.com/office/powerpoint/2010/main" val="576699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План урока        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3000" dirty="0" smtClean="0">
                <a:solidFill>
                  <a:schemeClr val="accent5">
                    <a:lumMod val="75000"/>
                  </a:schemeClr>
                </a:solidFill>
              </a:rPr>
              <a:t>1 этап   Подготовительный </a:t>
            </a:r>
          </a:p>
          <a:p>
            <a:r>
              <a:rPr lang="ru-RU" dirty="0" smtClean="0"/>
              <a:t>1.теория (жанры произв.) </a:t>
            </a:r>
          </a:p>
          <a:p>
            <a:r>
              <a:rPr lang="ru-RU" dirty="0" smtClean="0"/>
              <a:t>2. </a:t>
            </a:r>
            <a:r>
              <a:rPr lang="ru-RU" dirty="0" err="1" smtClean="0"/>
              <a:t>инсценирование</a:t>
            </a:r>
            <a:r>
              <a:rPr lang="ru-RU" dirty="0" smtClean="0"/>
              <a:t> отрывков произв.</a:t>
            </a:r>
          </a:p>
          <a:p>
            <a:r>
              <a:rPr lang="ru-RU" sz="3000" dirty="0" smtClean="0">
                <a:solidFill>
                  <a:schemeClr val="accent5">
                    <a:lumMod val="75000"/>
                  </a:schemeClr>
                </a:solidFill>
              </a:rPr>
              <a:t>2. этап    Основной</a:t>
            </a:r>
          </a:p>
          <a:p>
            <a:r>
              <a:rPr lang="ru-RU" dirty="0" smtClean="0"/>
              <a:t>Работа в группах (4 группы)</a:t>
            </a:r>
          </a:p>
          <a:p>
            <a:r>
              <a:rPr lang="ru-RU" sz="3000" dirty="0" smtClean="0">
                <a:solidFill>
                  <a:schemeClr val="accent5">
                    <a:lumMod val="75000"/>
                  </a:schemeClr>
                </a:solidFill>
              </a:rPr>
              <a:t>3. этап    Итог </a:t>
            </a:r>
          </a:p>
          <a:p>
            <a:r>
              <a:rPr lang="ru-RU" dirty="0"/>
              <a:t> </a:t>
            </a:r>
            <a:r>
              <a:rPr lang="ru-RU" dirty="0" smtClean="0"/>
              <a:t>Ответственный в группе представляет результат работы и оценивает работу каждого ученика.</a:t>
            </a:r>
          </a:p>
          <a:p>
            <a:r>
              <a:rPr lang="ru-RU" sz="3000" dirty="0" smtClean="0">
                <a:solidFill>
                  <a:schemeClr val="accent5">
                    <a:lumMod val="75000"/>
                  </a:schemeClr>
                </a:solidFill>
              </a:rPr>
              <a:t>4. этап   Домашнее задание</a:t>
            </a:r>
          </a:p>
          <a:p>
            <a:r>
              <a:rPr lang="ru-RU" dirty="0" smtClean="0"/>
              <a:t>Придумай и запиши окончание этой истории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919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«Ромашка и роза» басня 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С.В</a:t>
            </a:r>
            <a:r>
              <a:rPr lang="ru-RU" sz="3600" dirty="0"/>
              <a:t>. Михалкова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997075"/>
            <a:ext cx="7239000" cy="4071937"/>
          </a:xfrm>
        </p:spPr>
      </p:pic>
    </p:spTree>
    <p:extLst>
      <p:ext uri="{BB962C8B-B14F-4D97-AF65-F5344CB8AC3E}">
        <p14:creationId xmlns:p14="http://schemas.microsoft.com/office/powerpoint/2010/main" val="1895653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«Маленький принц» сказка Антуана де </a:t>
            </a:r>
            <a:r>
              <a:rPr lang="ru-RU" sz="3600" dirty="0" err="1"/>
              <a:t>Сент</a:t>
            </a:r>
            <a:r>
              <a:rPr lang="ru-RU" sz="3600" dirty="0"/>
              <a:t> Экзюпери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8" name="Picture 4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401" y="1700808"/>
            <a:ext cx="7124799" cy="4210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5497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«Две жестокости» </a:t>
            </a:r>
            <a:r>
              <a:rPr lang="ru-RU" sz="3600" dirty="0" smtClean="0"/>
              <a:t>– </a:t>
            </a:r>
            <a:br>
              <a:rPr lang="ru-RU" sz="3600" dirty="0" smtClean="0"/>
            </a:br>
            <a:r>
              <a:rPr lang="ru-RU" sz="3600" dirty="0" smtClean="0"/>
              <a:t>притча </a:t>
            </a:r>
            <a:r>
              <a:rPr lang="ru-RU" sz="3600" dirty="0"/>
              <a:t>по </a:t>
            </a:r>
            <a:r>
              <a:rPr lang="ru-RU" sz="3600" dirty="0" err="1"/>
              <a:t>М.Мейстеру</a:t>
            </a:r>
            <a:endParaRPr lang="ru-RU" sz="3600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Картинки по запросу белка с цветком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09416"/>
            <a:ext cx="7239000" cy="4547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6930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72748" y="188640"/>
            <a:ext cx="776687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Правила написания </a:t>
            </a:r>
            <a:r>
              <a:rPr lang="ru-RU" sz="4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синквейна</a:t>
            </a:r>
            <a:endParaRPr lang="ru-RU" sz="4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1556792"/>
            <a:ext cx="792088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3200" b="1" dirty="0" smtClean="0">
                <a:solidFill>
                  <a:srgbClr val="663300"/>
                </a:solidFill>
              </a:rPr>
              <a:t> </a:t>
            </a:r>
            <a:r>
              <a:rPr lang="ru-RU" sz="3200" b="1" dirty="0" err="1" smtClean="0">
                <a:solidFill>
                  <a:srgbClr val="663300"/>
                </a:solidFill>
              </a:rPr>
              <a:t>Синквейн</a:t>
            </a:r>
            <a:r>
              <a:rPr lang="ru-RU" sz="3200" b="1" dirty="0" smtClean="0">
                <a:solidFill>
                  <a:srgbClr val="663300"/>
                </a:solidFill>
              </a:rPr>
              <a:t> состоит из 5 строк;</a:t>
            </a:r>
          </a:p>
          <a:p>
            <a:endParaRPr lang="ru-RU" sz="3200" b="1" dirty="0" smtClean="0">
              <a:solidFill>
                <a:srgbClr val="6633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3200" b="1" dirty="0" smtClean="0">
                <a:solidFill>
                  <a:srgbClr val="663300"/>
                </a:solidFill>
              </a:rPr>
              <a:t> Его форма напоминает ёлочку</a:t>
            </a:r>
            <a:r>
              <a:rPr lang="ru-RU" sz="3200" dirty="0" smtClean="0"/>
              <a:t>.</a:t>
            </a:r>
          </a:p>
          <a:p>
            <a:pPr>
              <a:buFont typeface="Arial" pitchFamily="34" charset="0"/>
              <a:buChar char="•"/>
            </a:pPr>
            <a:endParaRPr lang="ru-RU" sz="3200" dirty="0" smtClean="0"/>
          </a:p>
          <a:p>
            <a:r>
              <a:rPr lang="ru-RU" sz="3200" dirty="0" smtClean="0"/>
              <a:t>     </a:t>
            </a:r>
            <a:endParaRPr lang="ru-RU" sz="3200" dirty="0"/>
          </a:p>
        </p:txBody>
      </p:sp>
      <p:sp>
        <p:nvSpPr>
          <p:cNvPr id="11" name="Равнобедренный треугольник 10"/>
          <p:cNvSpPr/>
          <p:nvPr/>
        </p:nvSpPr>
        <p:spPr>
          <a:xfrm>
            <a:off x="6444208" y="4941168"/>
            <a:ext cx="648072" cy="57606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Равнобедренный треугольник 11"/>
          <p:cNvSpPr/>
          <p:nvPr/>
        </p:nvSpPr>
        <p:spPr>
          <a:xfrm>
            <a:off x="5724128" y="4941168"/>
            <a:ext cx="648072" cy="57606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Равнобедренный треугольник 13"/>
          <p:cNvSpPr/>
          <p:nvPr/>
        </p:nvSpPr>
        <p:spPr>
          <a:xfrm>
            <a:off x="5364088" y="5517232"/>
            <a:ext cx="648072" cy="57606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Равнобедренный треугольник 14"/>
          <p:cNvSpPr/>
          <p:nvPr/>
        </p:nvSpPr>
        <p:spPr>
          <a:xfrm>
            <a:off x="5394531" y="3212976"/>
            <a:ext cx="648072" cy="57606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Равнобедренный треугольник 15"/>
          <p:cNvSpPr/>
          <p:nvPr/>
        </p:nvSpPr>
        <p:spPr>
          <a:xfrm>
            <a:off x="5106499" y="3789040"/>
            <a:ext cx="648072" cy="57606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Равнобедренный треугольник 16"/>
          <p:cNvSpPr/>
          <p:nvPr/>
        </p:nvSpPr>
        <p:spPr>
          <a:xfrm>
            <a:off x="5754571" y="3789040"/>
            <a:ext cx="648072" cy="57606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Равнобедренный треугольник 17"/>
          <p:cNvSpPr/>
          <p:nvPr/>
        </p:nvSpPr>
        <p:spPr>
          <a:xfrm>
            <a:off x="6114611" y="4365104"/>
            <a:ext cx="648072" cy="57606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Равнобедренный треугольник 18"/>
          <p:cNvSpPr/>
          <p:nvPr/>
        </p:nvSpPr>
        <p:spPr>
          <a:xfrm>
            <a:off x="5394531" y="4365104"/>
            <a:ext cx="648072" cy="57606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Равнобедренный треугольник 19"/>
          <p:cNvSpPr/>
          <p:nvPr/>
        </p:nvSpPr>
        <p:spPr>
          <a:xfrm>
            <a:off x="4746459" y="4365104"/>
            <a:ext cx="648072" cy="57606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Равнобедренный треугольник 20"/>
          <p:cNvSpPr/>
          <p:nvPr/>
        </p:nvSpPr>
        <p:spPr>
          <a:xfrm>
            <a:off x="4386419" y="4941168"/>
            <a:ext cx="648072" cy="57606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Равнобедренный треугольник 21"/>
          <p:cNvSpPr/>
          <p:nvPr/>
        </p:nvSpPr>
        <p:spPr>
          <a:xfrm>
            <a:off x="5034491" y="4941168"/>
            <a:ext cx="648072" cy="57606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1547664" y="3212976"/>
            <a:ext cx="2160240" cy="28501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b="1" dirty="0" smtClean="0">
                <a:solidFill>
                  <a:srgbClr val="002060"/>
                </a:solidFill>
              </a:rPr>
              <a:t>1 слово</a:t>
            </a:r>
          </a:p>
          <a:p>
            <a:pPr algn="ctr">
              <a:lnSpc>
                <a:spcPct val="150000"/>
              </a:lnSpc>
            </a:pPr>
            <a:r>
              <a:rPr lang="ru-RU" sz="2400" b="1" dirty="0" smtClean="0">
                <a:solidFill>
                  <a:srgbClr val="002060"/>
                </a:solidFill>
              </a:rPr>
              <a:t>2 слова</a:t>
            </a:r>
          </a:p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3 слова</a:t>
            </a:r>
          </a:p>
          <a:p>
            <a:pPr algn="ctr">
              <a:lnSpc>
                <a:spcPct val="150000"/>
              </a:lnSpc>
            </a:pPr>
            <a:r>
              <a:rPr lang="ru-RU" sz="4000" b="1" dirty="0" smtClean="0">
                <a:solidFill>
                  <a:srgbClr val="002060"/>
                </a:solidFill>
              </a:rPr>
              <a:t>4 слова</a:t>
            </a:r>
          </a:p>
          <a:p>
            <a:pPr algn="ctr">
              <a:lnSpc>
                <a:spcPct val="150000"/>
              </a:lnSpc>
            </a:pPr>
            <a:r>
              <a:rPr lang="ru-RU" b="1" dirty="0" smtClean="0">
                <a:solidFill>
                  <a:srgbClr val="002060"/>
                </a:solidFill>
              </a:rPr>
              <a:t>1 слово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0493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0"/>
                            </p:stCondLst>
                            <p:childTnLst>
                              <p:par>
                                <p:cTn id="3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7000"/>
                            </p:stCondLst>
                            <p:childTnLst>
                              <p:par>
                                <p:cTn id="3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8000"/>
                            </p:stCondLst>
                            <p:childTnLst>
                              <p:par>
                                <p:cTn id="4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9000"/>
                            </p:stCondLst>
                            <p:childTnLst>
                              <p:par>
                                <p:cTn id="4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0"/>
                            </p:stCondLst>
                            <p:childTnLst>
                              <p:par>
                                <p:cTn id="5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1000"/>
                            </p:stCondLst>
                            <p:childTnLst>
                              <p:par>
                                <p:cTn id="5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2000"/>
                            </p:stCondLst>
                            <p:childTnLst>
                              <p:par>
                                <p:cTn id="5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3000"/>
                            </p:stCondLst>
                            <p:childTnLst>
                              <p:par>
                                <p:cTn id="6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4000"/>
                            </p:stCondLst>
                            <p:childTnLst>
                              <p:par>
                                <p:cTn id="6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5000"/>
                            </p:stCondLst>
                            <p:childTnLst>
                              <p:par>
                                <p:cTn id="7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6000"/>
                            </p:stCondLst>
                            <p:childTnLst>
                              <p:par>
                                <p:cTn id="7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7000"/>
                            </p:stCondLst>
                            <p:childTnLst>
                              <p:par>
                                <p:cTn id="8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8000"/>
                            </p:stCondLst>
                            <p:childTnLst>
                              <p:par>
                                <p:cTn id="9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  <p:bldP spid="11" grpId="0" animBg="1"/>
      <p:bldP spid="12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uiExpand="1" build="p" bldLvl="4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75856" y="188640"/>
            <a:ext cx="7656584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пишется в каждой строке?</a:t>
            </a:r>
            <a:endParaRPr lang="ru-RU" sz="4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Рамка 2"/>
          <p:cNvSpPr/>
          <p:nvPr/>
        </p:nvSpPr>
        <p:spPr>
          <a:xfrm>
            <a:off x="323528" y="1556792"/>
            <a:ext cx="1728192" cy="72008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Рамка 3"/>
          <p:cNvSpPr/>
          <p:nvPr/>
        </p:nvSpPr>
        <p:spPr>
          <a:xfrm>
            <a:off x="323528" y="2492896"/>
            <a:ext cx="1728192" cy="72008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Рамка 4"/>
          <p:cNvSpPr/>
          <p:nvPr/>
        </p:nvSpPr>
        <p:spPr>
          <a:xfrm>
            <a:off x="323528" y="3501008"/>
            <a:ext cx="1728192" cy="72008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Рамка 5"/>
          <p:cNvSpPr/>
          <p:nvPr/>
        </p:nvSpPr>
        <p:spPr>
          <a:xfrm>
            <a:off x="323528" y="4509120"/>
            <a:ext cx="1728192" cy="72008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Рамка 6"/>
          <p:cNvSpPr/>
          <p:nvPr/>
        </p:nvSpPr>
        <p:spPr>
          <a:xfrm>
            <a:off x="323528" y="5517232"/>
            <a:ext cx="1728192" cy="72008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3528" y="1628800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1 строка</a:t>
            </a:r>
            <a:endParaRPr lang="ru-RU" sz="2800" b="1" dirty="0">
              <a:solidFill>
                <a:schemeClr val="accent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3528" y="2636912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2 строка</a:t>
            </a:r>
            <a:endParaRPr lang="ru-RU" sz="2800" b="1" dirty="0">
              <a:solidFill>
                <a:schemeClr val="accent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3528" y="3625860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3 строка</a:t>
            </a:r>
            <a:endParaRPr lang="ru-RU" sz="2800" b="1" dirty="0">
              <a:solidFill>
                <a:schemeClr val="accent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3528" y="4581128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4 строка</a:t>
            </a:r>
            <a:endParaRPr lang="ru-RU" sz="2800" b="1" dirty="0">
              <a:solidFill>
                <a:schemeClr val="accent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3528" y="5589240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5 строка</a:t>
            </a:r>
            <a:endParaRPr lang="ru-RU" sz="2800" b="1" dirty="0">
              <a:solidFill>
                <a:schemeClr val="accent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3" name="Прямоугольная выноска 12"/>
          <p:cNvSpPr/>
          <p:nvPr/>
        </p:nvSpPr>
        <p:spPr>
          <a:xfrm>
            <a:off x="2411760" y="1412776"/>
            <a:ext cx="6408712" cy="720080"/>
          </a:xfrm>
          <a:prstGeom prst="wedgeRectCallout">
            <a:avLst>
              <a:gd name="adj1" fmla="val -54990"/>
              <a:gd name="adj2" fmla="val 27867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ая выноска 13"/>
          <p:cNvSpPr/>
          <p:nvPr/>
        </p:nvSpPr>
        <p:spPr>
          <a:xfrm>
            <a:off x="2411760" y="2420888"/>
            <a:ext cx="6408712" cy="720080"/>
          </a:xfrm>
          <a:prstGeom prst="wedgeRectCallout">
            <a:avLst>
              <a:gd name="adj1" fmla="val -54990"/>
              <a:gd name="adj2" fmla="val 4779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ая выноска 14"/>
          <p:cNvSpPr/>
          <p:nvPr/>
        </p:nvSpPr>
        <p:spPr>
          <a:xfrm>
            <a:off x="2411760" y="3429000"/>
            <a:ext cx="6408712" cy="720080"/>
          </a:xfrm>
          <a:prstGeom prst="wedgeRectCallout">
            <a:avLst>
              <a:gd name="adj1" fmla="val -54990"/>
              <a:gd name="adj2" fmla="val 27867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ая выноска 15"/>
          <p:cNvSpPr/>
          <p:nvPr/>
        </p:nvSpPr>
        <p:spPr>
          <a:xfrm>
            <a:off x="2411760" y="4509120"/>
            <a:ext cx="6408712" cy="720080"/>
          </a:xfrm>
          <a:prstGeom prst="wedgeRectCallout">
            <a:avLst>
              <a:gd name="adj1" fmla="val -55206"/>
              <a:gd name="adj2" fmla="val 12475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ая выноска 16"/>
          <p:cNvSpPr/>
          <p:nvPr/>
        </p:nvSpPr>
        <p:spPr>
          <a:xfrm>
            <a:off x="2411760" y="5589240"/>
            <a:ext cx="5184576" cy="720080"/>
          </a:xfrm>
          <a:prstGeom prst="wedgeRectCallout">
            <a:avLst>
              <a:gd name="adj1" fmla="val -57395"/>
              <a:gd name="adj2" fmla="val -4841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2339752" y="1340768"/>
            <a:ext cx="65527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u="sng" dirty="0" smtClean="0">
                <a:solidFill>
                  <a:srgbClr val="002060"/>
                </a:solidFill>
                <a:latin typeface="Comic Sans MS" pitchFamily="66" charset="0"/>
              </a:rPr>
              <a:t>1 слово</a:t>
            </a:r>
            <a:r>
              <a:rPr lang="ru-RU" sz="2400" b="1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</a:rPr>
              <a:t>– заголовок. Это существительное или местоимение. (Кто? Что?)</a:t>
            </a:r>
            <a:endParaRPr lang="ru-RU" sz="24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411760" y="2348880"/>
            <a:ext cx="65527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u="sng" dirty="0" smtClean="0">
                <a:solidFill>
                  <a:srgbClr val="002060"/>
                </a:solidFill>
                <a:latin typeface="Comic Sans MS" pitchFamily="66" charset="0"/>
              </a:rPr>
              <a:t>2 слова</a:t>
            </a:r>
            <a:r>
              <a:rPr lang="ru-RU" sz="2400" b="1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</a:rPr>
              <a:t>Это прилагательные. (Какой? Какая? Какое? Какие?)</a:t>
            </a:r>
            <a:endParaRPr lang="ru-RU" sz="24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411760" y="3356992"/>
            <a:ext cx="65527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u="sng" dirty="0" smtClean="0">
                <a:solidFill>
                  <a:srgbClr val="002060"/>
                </a:solidFill>
                <a:latin typeface="Comic Sans MS" pitchFamily="66" charset="0"/>
              </a:rPr>
              <a:t>3 слова</a:t>
            </a:r>
            <a:r>
              <a:rPr lang="ru-RU" sz="2400" b="1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</a:rPr>
              <a:t>Это глаголы. (Что делает? Что делают?)</a:t>
            </a:r>
            <a:endParaRPr lang="ru-RU" sz="24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411760" y="4437112"/>
            <a:ext cx="65527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u="sng" dirty="0" smtClean="0">
                <a:solidFill>
                  <a:srgbClr val="002060"/>
                </a:solidFill>
                <a:latin typeface="Comic Sans MS" pitchFamily="66" charset="0"/>
              </a:rPr>
              <a:t>4 слова</a:t>
            </a:r>
            <a:r>
              <a:rPr lang="ru-RU" sz="2400" b="1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</a:rPr>
              <a:t>Это фраза, в которой выражается личное  мнение к предмету разговора.</a:t>
            </a:r>
            <a:endParaRPr lang="ru-RU" sz="24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339752" y="5517232"/>
            <a:ext cx="52565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u="sng" dirty="0" smtClean="0">
                <a:solidFill>
                  <a:srgbClr val="002060"/>
                </a:solidFill>
                <a:latin typeface="Comic Sans MS" pitchFamily="66" charset="0"/>
              </a:rPr>
              <a:t>1 слово</a:t>
            </a:r>
            <a:r>
              <a:rPr lang="ru-RU" sz="2400" b="1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</a:rPr>
              <a:t>Вывод, итог. Это существительное. (Кто? Что?)</a:t>
            </a:r>
            <a:endParaRPr lang="ru-RU" sz="2400" dirty="0">
              <a:solidFill>
                <a:srgbClr val="00206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0192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/>
      <p:bldP spid="9" grpId="0"/>
      <p:bldP spid="10" grpId="0"/>
      <p:bldP spid="11" grpId="0"/>
      <p:bldP spid="12" grpId="0"/>
      <p:bldP spid="13" grpId="0" animBg="1"/>
      <p:bldP spid="14" grpId="0" animBg="1"/>
      <p:bldP spid="15" grpId="0" animBg="1"/>
      <p:bldP spid="16" grpId="0" animBg="1"/>
      <p:bldP spid="17" grpId="0" animBg="1"/>
      <p:bldP spid="18" grpId="0"/>
      <p:bldP spid="19" grpId="0"/>
      <p:bldP spid="20" grpId="0"/>
      <p:bldP spid="21" grpId="0"/>
      <p:bldP spid="2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461</TotalTime>
  <Words>294</Words>
  <Application>Microsoft Office PowerPoint</Application>
  <PresentationFormat>Экран (4:3)</PresentationFormat>
  <Paragraphs>46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Comic Sans MS</vt:lpstr>
      <vt:lpstr>Trebuchet MS</vt:lpstr>
      <vt:lpstr>Wingdings</vt:lpstr>
      <vt:lpstr>Wingdings 2</vt:lpstr>
      <vt:lpstr>Изящная</vt:lpstr>
      <vt:lpstr>Урок внеклассного чтения  в 4 «А» классе</vt:lpstr>
      <vt:lpstr>Тип урока: Обобщение знаний и умений</vt:lpstr>
      <vt:lpstr>             План урока          </vt:lpstr>
      <vt:lpstr>«Ромашка и роза» басня  С.В. Михалкова</vt:lpstr>
      <vt:lpstr>«Маленький принц» сказка Антуана де Сент Экзюпери</vt:lpstr>
      <vt:lpstr>«Две жестокости» –  притча по М.Мейстеру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внеклассного чтения  в 4 «А» классе</dc:title>
  <dc:creator>zxc</dc:creator>
  <cp:lastModifiedBy>355-2</cp:lastModifiedBy>
  <cp:revision>23</cp:revision>
  <dcterms:created xsi:type="dcterms:W3CDTF">2017-05-09T03:22:16Z</dcterms:created>
  <dcterms:modified xsi:type="dcterms:W3CDTF">2019-06-18T08:25:48Z</dcterms:modified>
</cp:coreProperties>
</file>